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257" r:id="rId3"/>
    <p:sldId id="263" r:id="rId4"/>
    <p:sldId id="264" r:id="rId5"/>
    <p:sldId id="265" r:id="rId6"/>
    <p:sldId id="266" r:id="rId7"/>
    <p:sldId id="267" r:id="rId8"/>
    <p:sldId id="268" r:id="rId9"/>
    <p:sldId id="269" r:id="rId10"/>
    <p:sldId id="258" r:id="rId11"/>
    <p:sldId id="259" r:id="rId12"/>
    <p:sldId id="260" r:id="rId13"/>
    <p:sldId id="261" r:id="rId14"/>
    <p:sldId id="262"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2" r:id="rId57"/>
    <p:sldId id="313" r:id="rId58"/>
    <p:sldId id="314" r:id="rId59"/>
    <p:sldId id="315" r:id="rId60"/>
    <p:sldId id="316" r:id="rId61"/>
    <p:sldId id="317" r:id="rId62"/>
    <p:sldId id="311"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152" autoAdjust="0"/>
  </p:normalViewPr>
  <p:slideViewPr>
    <p:cSldViewPr snapToGrid="0">
      <p:cViewPr varScale="1">
        <p:scale>
          <a:sx n="74" d="100"/>
          <a:sy n="74" d="100"/>
        </p:scale>
        <p:origin x="101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E1FB8F-BED6-4585-B747-74691BDF86F0}" type="datetimeFigureOut">
              <a:rPr lang="en-US" smtClean="0"/>
              <a:t>11/30/2020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C1F0D4-DCE6-48C7-BFD6-FE86AE96CAB7}" type="slidenum">
              <a:rPr lang="en-US" smtClean="0"/>
              <a:t>‹#›</a:t>
            </a:fld>
            <a:endParaRPr lang="en-US"/>
          </a:p>
        </p:txBody>
      </p:sp>
    </p:spTree>
    <p:extLst>
      <p:ext uri="{BB962C8B-B14F-4D97-AF65-F5344CB8AC3E}">
        <p14:creationId xmlns:p14="http://schemas.microsoft.com/office/powerpoint/2010/main" val="177823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google.com/url?sa=t&amp;rct=j&amp;q=&amp;esrc=s&amp;source=web&amp;cd=&amp;ved=2ahUKEwit9eStwp3tAhV8SBUIHRb7DwIQFjAJegQIHBAC&amp;url=https://www.fortinet.com/resources/cyberglossary/sase&amp;usg=AOvVaw2Rp2ZSqeU1AEBKQpRY0Z9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www.fortinet.com/products/cloud-access-security-broker" TargetMode="External"/><Relationship Id="rId3" Type="http://schemas.openxmlformats.org/officeDocument/2006/relationships/hyperlink" Target="https://www.fortinet.com/products/sd-wan" TargetMode="External"/><Relationship Id="rId7" Type="http://schemas.openxmlformats.org/officeDocument/2006/relationships/hyperlink" Target="https://www.fortinet.com/products/secure-web-gateway"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opaq.com/solutions/solutions-by-product/firewall-as-a-service/" TargetMode="External"/><Relationship Id="rId5" Type="http://schemas.openxmlformats.org/officeDocument/2006/relationships/hyperlink" Target="https://www.fortinet.com/products/next-generation-firewall" TargetMode="External"/><Relationship Id="rId4" Type="http://schemas.openxmlformats.org/officeDocument/2006/relationships/hyperlink" Target="https://www.fortinet.com/solutions/enterprise-midsize-business/network-acces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hlinkClick r:id="rId3"/>
              </a:rPr>
              <a:t>SASE (Secure Access Service Edge)</a:t>
            </a:r>
          </a:p>
          <a:p>
            <a:endParaRPr lang="en-US" b="1" dirty="0" smtClean="0">
              <a:hlinkClick r:id="rId3"/>
            </a:endParaRPr>
          </a:p>
          <a:p>
            <a:endParaRPr lang="en-US" dirty="0"/>
          </a:p>
        </p:txBody>
      </p:sp>
      <p:sp>
        <p:nvSpPr>
          <p:cNvPr id="4" name="Slide Number Placeholder 3"/>
          <p:cNvSpPr>
            <a:spLocks noGrp="1"/>
          </p:cNvSpPr>
          <p:nvPr>
            <p:ph type="sldNum" sz="quarter" idx="10"/>
          </p:nvPr>
        </p:nvSpPr>
        <p:spPr/>
        <p:txBody>
          <a:bodyPr/>
          <a:lstStyle/>
          <a:p>
            <a:fld id="{C4C1F0D4-DCE6-48C7-BFD6-FE86AE96CAB7}" type="slidenum">
              <a:rPr lang="en-US" smtClean="0"/>
              <a:t>2</a:t>
            </a:fld>
            <a:endParaRPr lang="en-US"/>
          </a:p>
        </p:txBody>
      </p:sp>
    </p:spTree>
    <p:extLst>
      <p:ext uri="{BB962C8B-B14F-4D97-AF65-F5344CB8AC3E}">
        <p14:creationId xmlns:p14="http://schemas.microsoft.com/office/powerpoint/2010/main" val="1806622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Secure SD-WAN</a:t>
            </a:r>
            <a:r>
              <a:rPr lang="en-US" dirty="0" smtClean="0"/>
              <a:t>: Advanced WAN networking functions, such as dynamic path selection, self-healing WAN capabilities, support for demanding high-performance applications, and consistent user experience, are the core of a SASE solution.    </a:t>
            </a:r>
            <a:br>
              <a:rPr lang="en-US" dirty="0" smtClean="0"/>
            </a:br>
            <a:r>
              <a:rPr lang="en-US" dirty="0" smtClean="0"/>
              <a:t/>
            </a:r>
            <a:br>
              <a:rPr lang="en-US" dirty="0" smtClean="0"/>
            </a:br>
            <a:endParaRPr lang="en-US" dirty="0" smtClean="0"/>
          </a:p>
          <a:p>
            <a:r>
              <a:rPr lang="en-US" dirty="0" smtClean="0">
                <a:hlinkClick r:id="rId4"/>
              </a:rPr>
              <a:t>Zero-trust Network Access</a:t>
            </a:r>
            <a:r>
              <a:rPr lang="en-US" dirty="0" smtClean="0"/>
              <a:t>, while an essential SASE component, is more of a framework than a product as it includes several technologies working together. Within a SASE strategy, ZTNA’s primary job is to authenticate users to applications. Advanced context and role-based identity combined with multifactor authentication (MFA) are essential for securing access for users and devices, for both on and off-network.</a:t>
            </a:r>
            <a:br>
              <a:rPr lang="en-US" dirty="0" smtClean="0"/>
            </a:br>
            <a:r>
              <a:rPr lang="en-US" dirty="0" smtClean="0"/>
              <a:t/>
            </a:r>
            <a:br>
              <a:rPr lang="en-US" dirty="0" smtClean="0"/>
            </a:br>
            <a:endParaRPr lang="en-US" dirty="0" smtClean="0"/>
          </a:p>
          <a:p>
            <a:r>
              <a:rPr lang="en-US" dirty="0" smtClean="0"/>
              <a:t>A </a:t>
            </a:r>
            <a:r>
              <a:rPr lang="en-US" dirty="0" smtClean="0">
                <a:hlinkClick r:id="rId5"/>
              </a:rPr>
              <a:t>NGFW</a:t>
            </a:r>
            <a:r>
              <a:rPr lang="en-US" dirty="0" smtClean="0"/>
              <a:t> (physical) or </a:t>
            </a:r>
            <a:r>
              <a:rPr lang="en-US" dirty="0" err="1" smtClean="0">
                <a:hlinkClick r:id="rId6"/>
              </a:rPr>
              <a:t>FWaaS</a:t>
            </a:r>
            <a:r>
              <a:rPr lang="en-US" dirty="0" smtClean="0"/>
              <a:t> (cloud-based) firewall: SASE also needs flexible security offering at the Edge and Cloud-delivered offering to protect Edges and users both on-network and off-network. A hybrid security strategy is required by organizations to enable internal segmentation preventing guests and/or Internet-of-Things(IoT) threats and at the same time enabling consistent security policies for users who are off the network.</a:t>
            </a:r>
            <a:br>
              <a:rPr lang="en-US" dirty="0" smtClean="0"/>
            </a:br>
            <a:r>
              <a:rPr lang="en-US" dirty="0" smtClean="0"/>
              <a:t/>
            </a:r>
            <a:br>
              <a:rPr lang="en-US" dirty="0" smtClean="0"/>
            </a:br>
            <a:endParaRPr lang="en-US" dirty="0" smtClean="0"/>
          </a:p>
          <a:p>
            <a:r>
              <a:rPr lang="en-US" dirty="0" smtClean="0"/>
              <a:t>A </a:t>
            </a:r>
            <a:r>
              <a:rPr lang="en-US" dirty="0" smtClean="0">
                <a:hlinkClick r:id="rId7"/>
              </a:rPr>
              <a:t>Secure Web Gateway</a:t>
            </a:r>
            <a:r>
              <a:rPr lang="en-US" dirty="0" smtClean="0"/>
              <a:t> is used to protect users and devices from online security threats by enforcing internet security and compliance policies and filtering out malicious internet traffic. It can also enforce acceptable use policies for web access, ensure compliance with regulations, and prevent data leakage. </a:t>
            </a:r>
            <a:br>
              <a:rPr lang="en-US" dirty="0" smtClean="0"/>
            </a:br>
            <a:r>
              <a:rPr lang="en-US" dirty="0" smtClean="0"/>
              <a:t> </a:t>
            </a:r>
          </a:p>
          <a:p>
            <a:r>
              <a:rPr lang="en-US" dirty="0" smtClean="0"/>
              <a:t>A </a:t>
            </a:r>
            <a:r>
              <a:rPr lang="en-US" dirty="0" smtClean="0">
                <a:hlinkClick r:id="rId8"/>
              </a:rPr>
              <a:t>CASB</a:t>
            </a:r>
            <a:r>
              <a:rPr lang="en-US" dirty="0" smtClean="0"/>
              <a:t> service enables organizations to take control of their SaaS applications, including securing application access and eliminating Shadow IT challenges. Combining CASB with on-premises DLP further as an integrated system will also further ensure the protection of critical data. </a:t>
            </a:r>
          </a:p>
          <a:p>
            <a:endParaRPr lang="en-US" dirty="0"/>
          </a:p>
        </p:txBody>
      </p:sp>
      <p:sp>
        <p:nvSpPr>
          <p:cNvPr id="4" name="Slide Number Placeholder 3"/>
          <p:cNvSpPr>
            <a:spLocks noGrp="1"/>
          </p:cNvSpPr>
          <p:nvPr>
            <p:ph type="sldNum" sz="quarter" idx="10"/>
          </p:nvPr>
        </p:nvSpPr>
        <p:spPr/>
        <p:txBody>
          <a:bodyPr/>
          <a:lstStyle/>
          <a:p>
            <a:fld id="{C4C1F0D4-DCE6-48C7-BFD6-FE86AE96CAB7}" type="slidenum">
              <a:rPr lang="en-US" smtClean="0"/>
              <a:t>11</a:t>
            </a:fld>
            <a:endParaRPr lang="en-US"/>
          </a:p>
        </p:txBody>
      </p:sp>
    </p:spTree>
    <p:extLst>
      <p:ext uri="{BB962C8B-B14F-4D97-AF65-F5344CB8AC3E}">
        <p14:creationId xmlns:p14="http://schemas.microsoft.com/office/powerpoint/2010/main" val="3877770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FD0501-B3DC-4678-845E-994DE2C2593D}"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6BB11-31AB-4796-A053-4C052574CC79}" type="slidenum">
              <a:rPr lang="en-US" smtClean="0"/>
              <a:t>‹#›</a:t>
            </a:fld>
            <a:endParaRPr lang="en-US"/>
          </a:p>
        </p:txBody>
      </p:sp>
    </p:spTree>
    <p:extLst>
      <p:ext uri="{BB962C8B-B14F-4D97-AF65-F5344CB8AC3E}">
        <p14:creationId xmlns:p14="http://schemas.microsoft.com/office/powerpoint/2010/main" val="2754869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FD0501-B3DC-4678-845E-994DE2C2593D}"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6BB11-31AB-4796-A053-4C052574CC79}" type="slidenum">
              <a:rPr lang="en-US" smtClean="0"/>
              <a:t>‹#›</a:t>
            </a:fld>
            <a:endParaRPr lang="en-US"/>
          </a:p>
        </p:txBody>
      </p:sp>
    </p:spTree>
    <p:extLst>
      <p:ext uri="{BB962C8B-B14F-4D97-AF65-F5344CB8AC3E}">
        <p14:creationId xmlns:p14="http://schemas.microsoft.com/office/powerpoint/2010/main" val="2999515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FD0501-B3DC-4678-845E-994DE2C2593D}"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6BB11-31AB-4796-A053-4C052574CC79}" type="slidenum">
              <a:rPr lang="en-US" smtClean="0"/>
              <a:t>‹#›</a:t>
            </a:fld>
            <a:endParaRPr lang="en-US"/>
          </a:p>
        </p:txBody>
      </p:sp>
    </p:spTree>
    <p:extLst>
      <p:ext uri="{BB962C8B-B14F-4D97-AF65-F5344CB8AC3E}">
        <p14:creationId xmlns:p14="http://schemas.microsoft.com/office/powerpoint/2010/main" val="422179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FD0501-B3DC-4678-845E-994DE2C2593D}"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6BB11-31AB-4796-A053-4C052574CC79}" type="slidenum">
              <a:rPr lang="en-US" smtClean="0"/>
              <a:t>‹#›</a:t>
            </a:fld>
            <a:endParaRPr lang="en-US"/>
          </a:p>
        </p:txBody>
      </p:sp>
    </p:spTree>
    <p:extLst>
      <p:ext uri="{BB962C8B-B14F-4D97-AF65-F5344CB8AC3E}">
        <p14:creationId xmlns:p14="http://schemas.microsoft.com/office/powerpoint/2010/main" val="30621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9FD0501-B3DC-4678-845E-994DE2C2593D}" type="datetimeFigureOut">
              <a:rPr lang="en-US" smtClean="0"/>
              <a:t>11/30/2020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26BB11-31AB-4796-A053-4C052574CC79}" type="slidenum">
              <a:rPr lang="en-US" smtClean="0"/>
              <a:t>‹#›</a:t>
            </a:fld>
            <a:endParaRPr lang="en-US"/>
          </a:p>
        </p:txBody>
      </p:sp>
    </p:spTree>
    <p:extLst>
      <p:ext uri="{BB962C8B-B14F-4D97-AF65-F5344CB8AC3E}">
        <p14:creationId xmlns:p14="http://schemas.microsoft.com/office/powerpoint/2010/main" val="539618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FD0501-B3DC-4678-845E-994DE2C2593D}" type="datetimeFigureOut">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6BB11-31AB-4796-A053-4C052574CC79}" type="slidenum">
              <a:rPr lang="en-US" smtClean="0"/>
              <a:t>‹#›</a:t>
            </a:fld>
            <a:endParaRPr lang="en-US"/>
          </a:p>
        </p:txBody>
      </p:sp>
    </p:spTree>
    <p:extLst>
      <p:ext uri="{BB962C8B-B14F-4D97-AF65-F5344CB8AC3E}">
        <p14:creationId xmlns:p14="http://schemas.microsoft.com/office/powerpoint/2010/main" val="22941547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FD0501-B3DC-4678-845E-994DE2C2593D}" type="datetimeFigureOut">
              <a:rPr lang="en-US" smtClean="0"/>
              <a:t>11/30/2020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726BB11-31AB-4796-A053-4C052574CC79}" type="slidenum">
              <a:rPr lang="en-US" smtClean="0"/>
              <a:t>‹#›</a:t>
            </a:fld>
            <a:endParaRPr lang="en-US"/>
          </a:p>
        </p:txBody>
      </p:sp>
    </p:spTree>
    <p:extLst>
      <p:ext uri="{BB962C8B-B14F-4D97-AF65-F5344CB8AC3E}">
        <p14:creationId xmlns:p14="http://schemas.microsoft.com/office/powerpoint/2010/main" val="385166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FD0501-B3DC-4678-845E-994DE2C2593D}" type="datetimeFigureOut">
              <a:rPr lang="en-US" smtClean="0"/>
              <a:t>11/30/2020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726BB11-31AB-4796-A053-4C052574CC79}" type="slidenum">
              <a:rPr lang="en-US" smtClean="0"/>
              <a:t>‹#›</a:t>
            </a:fld>
            <a:endParaRPr lang="en-US"/>
          </a:p>
        </p:txBody>
      </p:sp>
    </p:spTree>
    <p:extLst>
      <p:ext uri="{BB962C8B-B14F-4D97-AF65-F5344CB8AC3E}">
        <p14:creationId xmlns:p14="http://schemas.microsoft.com/office/powerpoint/2010/main" val="200080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FD0501-B3DC-4678-845E-994DE2C2593D}" type="datetimeFigureOut">
              <a:rPr lang="en-US" smtClean="0"/>
              <a:t>11/30/2020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26BB11-31AB-4796-A053-4C052574CC79}" type="slidenum">
              <a:rPr lang="en-US" smtClean="0"/>
              <a:t>‹#›</a:t>
            </a:fld>
            <a:endParaRPr lang="en-US"/>
          </a:p>
        </p:txBody>
      </p:sp>
    </p:spTree>
    <p:extLst>
      <p:ext uri="{BB962C8B-B14F-4D97-AF65-F5344CB8AC3E}">
        <p14:creationId xmlns:p14="http://schemas.microsoft.com/office/powerpoint/2010/main" val="741159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FD0501-B3DC-4678-845E-994DE2C2593D}" type="datetimeFigureOut">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6BB11-31AB-4796-A053-4C052574CC79}" type="slidenum">
              <a:rPr lang="en-US" smtClean="0"/>
              <a:t>‹#›</a:t>
            </a:fld>
            <a:endParaRPr lang="en-US"/>
          </a:p>
        </p:txBody>
      </p:sp>
    </p:spTree>
    <p:extLst>
      <p:ext uri="{BB962C8B-B14F-4D97-AF65-F5344CB8AC3E}">
        <p14:creationId xmlns:p14="http://schemas.microsoft.com/office/powerpoint/2010/main" val="4217031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9FD0501-B3DC-4678-845E-994DE2C2593D}" type="datetimeFigureOut">
              <a:rPr lang="en-US" smtClean="0"/>
              <a:t>11/30/2020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26BB11-31AB-4796-A053-4C052574CC79}" type="slidenum">
              <a:rPr lang="en-US" smtClean="0"/>
              <a:t>‹#›</a:t>
            </a:fld>
            <a:endParaRPr lang="en-US"/>
          </a:p>
        </p:txBody>
      </p:sp>
    </p:spTree>
    <p:extLst>
      <p:ext uri="{BB962C8B-B14F-4D97-AF65-F5344CB8AC3E}">
        <p14:creationId xmlns:p14="http://schemas.microsoft.com/office/powerpoint/2010/main" val="2898519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FD0501-B3DC-4678-845E-994DE2C2593D}" type="datetimeFigureOut">
              <a:rPr lang="en-US" smtClean="0"/>
              <a:t>11/30/2020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26BB11-31AB-4796-A053-4C052574CC79}" type="slidenum">
              <a:rPr lang="en-US" smtClean="0"/>
              <a:t>‹#›</a:t>
            </a:fld>
            <a:endParaRPr lang="en-US"/>
          </a:p>
        </p:txBody>
      </p:sp>
    </p:spTree>
    <p:extLst>
      <p:ext uri="{BB962C8B-B14F-4D97-AF65-F5344CB8AC3E}">
        <p14:creationId xmlns:p14="http://schemas.microsoft.com/office/powerpoint/2010/main" val="707945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2573741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838200" y="1836015"/>
            <a:ext cx="4774403" cy="4351338"/>
          </a:xfrm>
          <a:prstGeom prst="rect">
            <a:avLst/>
          </a:prstGeom>
        </p:spPr>
      </p:pic>
      <p:pic>
        <p:nvPicPr>
          <p:cNvPr id="9" name="Picture 8"/>
          <p:cNvPicPr>
            <a:picLocks noChangeAspect="1"/>
          </p:cNvPicPr>
          <p:nvPr/>
        </p:nvPicPr>
        <p:blipFill rotWithShape="1">
          <a:blip r:embed="rId3"/>
          <a:srcRect l="25637" t="7279" r="25098" b="5663"/>
          <a:stretch/>
        </p:blipFill>
        <p:spPr>
          <a:xfrm>
            <a:off x="7046259" y="2022437"/>
            <a:ext cx="3603812" cy="3582297"/>
          </a:xfrm>
          <a:prstGeom prst="rect">
            <a:avLst/>
          </a:prstGeom>
        </p:spPr>
      </p:pic>
    </p:spTree>
    <p:extLst>
      <p:ext uri="{BB962C8B-B14F-4D97-AF65-F5344CB8AC3E}">
        <p14:creationId xmlns:p14="http://schemas.microsoft.com/office/powerpoint/2010/main" val="2323694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rotWithShape="1">
          <a:blip r:embed="rId3"/>
          <a:srcRect l="15037" t="24255" r="11610" b="16756"/>
          <a:stretch/>
        </p:blipFill>
        <p:spPr>
          <a:xfrm>
            <a:off x="1286309" y="1825625"/>
            <a:ext cx="9619382" cy="4351338"/>
          </a:xfrm>
          <a:prstGeom prst="rect">
            <a:avLst/>
          </a:prstGeom>
        </p:spPr>
      </p:pic>
    </p:spTree>
    <p:extLst>
      <p:ext uri="{BB962C8B-B14F-4D97-AF65-F5344CB8AC3E}">
        <p14:creationId xmlns:p14="http://schemas.microsoft.com/office/powerpoint/2010/main" val="8079326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b="1" dirty="0">
                <a:latin typeface="Arial" panose="020B0604020202020204" pitchFamily="34" charset="0"/>
              </a:rPr>
              <a:t>Benefits of SASE</a:t>
            </a:r>
            <a:br>
              <a:rPr lang="en-US" altLang="en-US" b="1" dirty="0">
                <a:latin typeface="Arial" panose="020B0604020202020204" pitchFamily="34" charset="0"/>
              </a:rPr>
            </a:br>
            <a:endParaRPr lang="en-US" dirty="0"/>
          </a:p>
        </p:txBody>
      </p:sp>
      <p:sp>
        <p:nvSpPr>
          <p:cNvPr id="3" name="Content Placeholder 2"/>
          <p:cNvSpPr>
            <a:spLocks noGrp="1"/>
          </p:cNvSpPr>
          <p:nvPr>
            <p:ph idx="1"/>
          </p:nvPr>
        </p:nvSpPr>
        <p:spPr/>
        <p:txBody>
          <a:bodyPr>
            <a:normAutofit fontScale="70000" lnSpcReduction="20000"/>
          </a:bodyPr>
          <a:lstStyle/>
          <a:p>
            <a:r>
              <a:rPr lang="en-US" altLang="en-US" dirty="0">
                <a:latin typeface="Arial" panose="020B0604020202020204" pitchFamily="34" charset="0"/>
              </a:rPr>
              <a:t>When properly implemented, a SASE approach allows organizations to apply secure access no matter where their users, workloads, devices, or applications are located. This becomes a critically important advantage as more users join a remote workforce, SaaS applications see rapid adoption, and data moves rapidly among data centers, branch offices, and hybrid- and multi-cloud environments.</a:t>
            </a:r>
          </a:p>
          <a:p>
            <a:r>
              <a:rPr lang="en-US" b="1" dirty="0" smtClean="0"/>
              <a:t>Flexible, consistent security:</a:t>
            </a:r>
            <a:r>
              <a:rPr lang="en-US" dirty="0" smtClean="0"/>
              <a:t> Deliver a comprehensive range of security services, from threat prevention to NGFW policies, to any edge, ensuring zero-trust network access to know who is on your network, know what is on your network, and protect assets both on and off the network</a:t>
            </a:r>
          </a:p>
          <a:p>
            <a:r>
              <a:rPr lang="en-US" b="1" dirty="0" smtClean="0"/>
              <a:t>Reduced total cost of ownership:</a:t>
            </a:r>
            <a:r>
              <a:rPr lang="en-US" dirty="0" smtClean="0"/>
              <a:t> Conquer point product sprawl once and for all by using a single platform approach and reducing or eliminating capex and </a:t>
            </a:r>
            <a:r>
              <a:rPr lang="en-US" dirty="0" err="1" smtClean="0"/>
              <a:t>opex</a:t>
            </a:r>
            <a:r>
              <a:rPr lang="en-US" dirty="0" smtClean="0"/>
              <a:t> costs</a:t>
            </a:r>
          </a:p>
          <a:p>
            <a:r>
              <a:rPr lang="en-US" b="1" dirty="0" smtClean="0"/>
              <a:t>Reduced complexity:</a:t>
            </a:r>
            <a:r>
              <a:rPr lang="en-US" dirty="0" smtClean="0"/>
              <a:t> Simplify your architecture by consolidating key networking and security functions from disparate point products into single solutions, all easily managed from a single-pane-of-glass management system</a:t>
            </a:r>
          </a:p>
          <a:p>
            <a:r>
              <a:rPr lang="en-US" b="1" dirty="0" smtClean="0"/>
              <a:t>Optimized performance:</a:t>
            </a:r>
            <a:r>
              <a:rPr lang="en-US" dirty="0" smtClean="0"/>
              <a:t> Leveraging cloud availability, your team members easily and securely connect to the Internet, applications, and corporate resources wherever they are located.</a:t>
            </a:r>
            <a:endParaRPr lang="en-US" dirty="0"/>
          </a:p>
        </p:txBody>
      </p:sp>
      <p:sp>
        <p:nvSpPr>
          <p:cNvPr id="4" name="Rectangle 1"/>
          <p:cNvSpPr>
            <a:spLocks noChangeArrowheads="1"/>
          </p:cNvSpPr>
          <p:nvPr/>
        </p:nvSpPr>
        <p:spPr bwMode="auto">
          <a:xfrm>
            <a:off x="0" y="36239"/>
            <a:ext cx="309700"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smtClean="0">
                <a:ln>
                  <a:noFill/>
                </a:ln>
                <a:solidFill>
                  <a:schemeClr val="tx1"/>
                </a:solidFill>
                <a:effectLst/>
                <a:latin typeface="Arial" panose="020B0604020202020204" pitchFamily="34" charset="0"/>
              </a:rPr>
              <a:t>  </a:t>
            </a:r>
            <a:r>
              <a:rPr kumimoji="0" lang="en-US" altLang="en-US" sz="1900" b="0" i="0" u="none" strike="noStrike" cap="none" normalizeH="0" baseline="0" dirty="0" smtClean="0">
                <a:ln>
                  <a:noFill/>
                </a:ln>
                <a:solidFill>
                  <a:schemeClr val="tx1"/>
                </a:solidFill>
                <a:effectLst/>
                <a:latin typeface="Arial" panose="020B0604020202020204" pitchFamily="34" charset="0"/>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AutoShape 2" descr="icon sase"/>
          <p:cNvSpPr>
            <a:spLocks noChangeAspect="1" noChangeArrowheads="1"/>
          </p:cNvSpPr>
          <p:nvPr/>
        </p:nvSpPr>
        <p:spPr bwMode="auto">
          <a:xfrm>
            <a:off x="120650" y="-2365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7706803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8120467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1820200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4811820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برای برج میلاد</a:t>
            </a:r>
            <a:endParaRPr lang="en-US" dirty="0"/>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8850297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3296844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2735115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4982279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4141" y="208106"/>
            <a:ext cx="10515600" cy="1325563"/>
          </a:xfrm>
        </p:spPr>
        <p:txBody>
          <a:bodyPr/>
          <a:lstStyle/>
          <a:p>
            <a:r>
              <a:rPr lang="en-US" dirty="0" smtClean="0"/>
              <a:t>Some Terminology</a:t>
            </a:r>
            <a:endParaRPr lang="en-US" dirty="0"/>
          </a:p>
        </p:txBody>
      </p:sp>
      <p:pic>
        <p:nvPicPr>
          <p:cNvPr id="4" name="Content Placeholder 3"/>
          <p:cNvPicPr>
            <a:picLocks noGrp="1" noChangeAspect="1"/>
          </p:cNvPicPr>
          <p:nvPr>
            <p:ph idx="1"/>
          </p:nvPr>
        </p:nvPicPr>
        <p:blipFill rotWithShape="1">
          <a:blip r:embed="rId3"/>
          <a:srcRect l="17523" t="31766" r="21941" b="16719"/>
          <a:stretch/>
        </p:blipFill>
        <p:spPr>
          <a:xfrm>
            <a:off x="822036" y="1246910"/>
            <a:ext cx="10380833" cy="4969164"/>
          </a:xfrm>
          <a:prstGeom prst="rect">
            <a:avLst/>
          </a:prstGeom>
        </p:spPr>
      </p:pic>
    </p:spTree>
    <p:extLst>
      <p:ext uri="{BB962C8B-B14F-4D97-AF65-F5344CB8AC3E}">
        <p14:creationId xmlns:p14="http://schemas.microsoft.com/office/powerpoint/2010/main" val="3032699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115186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6329" t="19176" r="20270" b="18736"/>
          <a:stretch/>
        </p:blipFill>
        <p:spPr>
          <a:xfrm>
            <a:off x="1953490" y="1818409"/>
            <a:ext cx="8115299" cy="4470290"/>
          </a:xfrm>
          <a:prstGeom prst="rect">
            <a:avLst/>
          </a:prstGeom>
        </p:spPr>
      </p:pic>
    </p:spTree>
    <p:extLst>
      <p:ext uri="{BB962C8B-B14F-4D97-AF65-F5344CB8AC3E}">
        <p14:creationId xmlns:p14="http://schemas.microsoft.com/office/powerpoint/2010/main" val="14333134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5390" t="20371" r="19195" b="17303"/>
          <a:stretch/>
        </p:blipFill>
        <p:spPr>
          <a:xfrm>
            <a:off x="1569026" y="1859973"/>
            <a:ext cx="8608449" cy="4613564"/>
          </a:xfrm>
          <a:prstGeom prst="rect">
            <a:avLst/>
          </a:prstGeom>
        </p:spPr>
      </p:pic>
    </p:spTree>
    <p:extLst>
      <p:ext uri="{BB962C8B-B14F-4D97-AF65-F5344CB8AC3E}">
        <p14:creationId xmlns:p14="http://schemas.microsoft.com/office/powerpoint/2010/main" val="7810424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5389" t="19893" r="20942" b="17780"/>
          <a:stretch/>
        </p:blipFill>
        <p:spPr>
          <a:xfrm>
            <a:off x="1704109" y="1690688"/>
            <a:ext cx="8634845" cy="4754630"/>
          </a:xfrm>
          <a:prstGeom prst="rect">
            <a:avLst/>
          </a:prstGeom>
        </p:spPr>
      </p:pic>
    </p:spTree>
    <p:extLst>
      <p:ext uri="{BB962C8B-B14F-4D97-AF65-F5344CB8AC3E}">
        <p14:creationId xmlns:p14="http://schemas.microsoft.com/office/powerpoint/2010/main" val="5048854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5256" t="18700" r="19866" b="18018"/>
          <a:stretch/>
        </p:blipFill>
        <p:spPr>
          <a:xfrm>
            <a:off x="1653886" y="1690688"/>
            <a:ext cx="8884227" cy="4874368"/>
          </a:xfrm>
          <a:prstGeom prst="rect">
            <a:avLst/>
          </a:prstGeom>
        </p:spPr>
      </p:pic>
    </p:spTree>
    <p:extLst>
      <p:ext uri="{BB962C8B-B14F-4D97-AF65-F5344CB8AC3E}">
        <p14:creationId xmlns:p14="http://schemas.microsoft.com/office/powerpoint/2010/main" val="365570242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6061" t="19654" r="22553" b="44514"/>
          <a:stretch/>
        </p:blipFill>
        <p:spPr>
          <a:xfrm>
            <a:off x="1849582" y="1257301"/>
            <a:ext cx="7626927" cy="2504208"/>
          </a:xfrm>
          <a:prstGeom prst="rect">
            <a:avLst/>
          </a:prstGeom>
        </p:spPr>
      </p:pic>
      <p:pic>
        <p:nvPicPr>
          <p:cNvPr id="5" name="Content Placeholder 3"/>
          <p:cNvPicPr>
            <a:picLocks noChangeAspect="1"/>
          </p:cNvPicPr>
          <p:nvPr/>
        </p:nvPicPr>
        <p:blipFill rotWithShape="1">
          <a:blip r:embed="rId3"/>
          <a:srcRect l="15850" t="20537" r="20404" b="35690"/>
          <a:stretch/>
        </p:blipFill>
        <p:spPr>
          <a:xfrm>
            <a:off x="1652154" y="3841462"/>
            <a:ext cx="7460673" cy="2881743"/>
          </a:xfrm>
          <a:prstGeom prst="rect">
            <a:avLst/>
          </a:prstGeom>
        </p:spPr>
      </p:pic>
    </p:spTree>
    <p:extLst>
      <p:ext uri="{BB962C8B-B14F-4D97-AF65-F5344CB8AC3E}">
        <p14:creationId xmlns:p14="http://schemas.microsoft.com/office/powerpoint/2010/main" val="2038322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03877490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5614894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727778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6061" t="18938" r="19867" b="18019"/>
          <a:stretch/>
        </p:blipFill>
        <p:spPr>
          <a:xfrm>
            <a:off x="1766455" y="1690688"/>
            <a:ext cx="8499764" cy="4704273"/>
          </a:xfrm>
          <a:prstGeom prst="rect">
            <a:avLst/>
          </a:prstGeom>
        </p:spPr>
      </p:pic>
    </p:spTree>
    <p:extLst>
      <p:ext uri="{BB962C8B-B14F-4D97-AF65-F5344CB8AC3E}">
        <p14:creationId xmlns:p14="http://schemas.microsoft.com/office/powerpoint/2010/main" val="42040580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3703664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70910291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623068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5346" t="18751" r="22329" b="18340"/>
          <a:stretch/>
        </p:blipFill>
        <p:spPr>
          <a:xfrm>
            <a:off x="737754" y="1267690"/>
            <a:ext cx="9019309" cy="5120744"/>
          </a:xfrm>
          <a:prstGeom prst="rect">
            <a:avLst/>
          </a:prstGeom>
        </p:spPr>
      </p:pic>
    </p:spTree>
    <p:extLst>
      <p:ext uri="{BB962C8B-B14F-4D97-AF65-F5344CB8AC3E}">
        <p14:creationId xmlns:p14="http://schemas.microsoft.com/office/powerpoint/2010/main" val="963795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6811" t="19655" r="25339" b="18497"/>
          <a:stretch/>
        </p:blipFill>
        <p:spPr>
          <a:xfrm>
            <a:off x="4034118" y="1164027"/>
            <a:ext cx="4475181" cy="2691245"/>
          </a:xfrm>
          <a:prstGeom prst="rect">
            <a:avLst/>
          </a:prstGeom>
        </p:spPr>
      </p:pic>
      <p:pic>
        <p:nvPicPr>
          <p:cNvPr id="5" name="Picture 4"/>
          <p:cNvPicPr>
            <a:picLocks noChangeAspect="1"/>
          </p:cNvPicPr>
          <p:nvPr/>
        </p:nvPicPr>
        <p:blipFill rotWithShape="1">
          <a:blip r:embed="rId3"/>
          <a:srcRect l="16641" t="20652" r="23568" b="36830"/>
          <a:stretch/>
        </p:blipFill>
        <p:spPr>
          <a:xfrm>
            <a:off x="193637" y="4356848"/>
            <a:ext cx="5540188" cy="2216075"/>
          </a:xfrm>
          <a:prstGeom prst="rect">
            <a:avLst/>
          </a:prstGeom>
        </p:spPr>
      </p:pic>
      <p:pic>
        <p:nvPicPr>
          <p:cNvPr id="6" name="Picture 5"/>
          <p:cNvPicPr>
            <a:picLocks noChangeAspect="1"/>
          </p:cNvPicPr>
          <p:nvPr/>
        </p:nvPicPr>
        <p:blipFill rotWithShape="1">
          <a:blip r:embed="rId4"/>
          <a:srcRect l="16652" t="20848" r="21713" b="31402"/>
          <a:stretch/>
        </p:blipFill>
        <p:spPr>
          <a:xfrm>
            <a:off x="6648226" y="4475180"/>
            <a:ext cx="5109882" cy="2226833"/>
          </a:xfrm>
          <a:prstGeom prst="rect">
            <a:avLst/>
          </a:prstGeom>
        </p:spPr>
      </p:pic>
    </p:spTree>
    <p:extLst>
      <p:ext uri="{BB962C8B-B14F-4D97-AF65-F5344CB8AC3E}">
        <p14:creationId xmlns:p14="http://schemas.microsoft.com/office/powerpoint/2010/main" val="6092874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0164890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2316162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3620904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9193756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3179612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7135" t="19416" r="31419" b="25661"/>
          <a:stretch/>
        </p:blipFill>
        <p:spPr>
          <a:xfrm>
            <a:off x="2452253" y="2015836"/>
            <a:ext cx="6037120" cy="3625425"/>
          </a:xfrm>
          <a:prstGeom prst="rect">
            <a:avLst/>
          </a:prstGeom>
        </p:spPr>
      </p:pic>
    </p:spTree>
    <p:extLst>
      <p:ext uri="{BB962C8B-B14F-4D97-AF65-F5344CB8AC3E}">
        <p14:creationId xmlns:p14="http://schemas.microsoft.com/office/powerpoint/2010/main" val="30614336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need for Edge Computing</a:t>
            </a:r>
            <a:endParaRPr lang="en-US" dirty="0"/>
          </a:p>
        </p:txBody>
      </p:sp>
      <p:pic>
        <p:nvPicPr>
          <p:cNvPr id="4" name="Content Placeholder 3"/>
          <p:cNvPicPr>
            <a:picLocks noGrp="1" noChangeAspect="1"/>
          </p:cNvPicPr>
          <p:nvPr>
            <p:ph idx="1"/>
          </p:nvPr>
        </p:nvPicPr>
        <p:blipFill rotWithShape="1">
          <a:blip r:embed="rId2"/>
          <a:srcRect l="16263" t="32072" r="20725" b="17710"/>
          <a:stretch/>
        </p:blipFill>
        <p:spPr>
          <a:xfrm>
            <a:off x="1077192" y="1534824"/>
            <a:ext cx="9695428" cy="4346430"/>
          </a:xfrm>
          <a:prstGeom prst="rect">
            <a:avLst/>
          </a:prstGeom>
        </p:spPr>
      </p:pic>
    </p:spTree>
    <p:extLst>
      <p:ext uri="{BB962C8B-B14F-4D97-AF65-F5344CB8AC3E}">
        <p14:creationId xmlns:p14="http://schemas.microsoft.com/office/powerpoint/2010/main" val="40962058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7404" t="19416" r="22822" b="18975"/>
          <a:stretch/>
        </p:blipFill>
        <p:spPr>
          <a:xfrm>
            <a:off x="1704110" y="1690688"/>
            <a:ext cx="8428706" cy="4886757"/>
          </a:xfrm>
          <a:prstGeom prst="rect">
            <a:avLst/>
          </a:prstGeom>
        </p:spPr>
      </p:pic>
    </p:spTree>
    <p:extLst>
      <p:ext uri="{BB962C8B-B14F-4D97-AF65-F5344CB8AC3E}">
        <p14:creationId xmlns:p14="http://schemas.microsoft.com/office/powerpoint/2010/main" val="38937876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5658" t="19416" r="21076" b="23989"/>
          <a:stretch/>
        </p:blipFill>
        <p:spPr>
          <a:xfrm>
            <a:off x="1392380" y="1818410"/>
            <a:ext cx="8342713" cy="4197926"/>
          </a:xfrm>
          <a:prstGeom prst="rect">
            <a:avLst/>
          </a:prstGeom>
        </p:spPr>
      </p:pic>
    </p:spTree>
    <p:extLst>
      <p:ext uri="{BB962C8B-B14F-4D97-AF65-F5344CB8AC3E}">
        <p14:creationId xmlns:p14="http://schemas.microsoft.com/office/powerpoint/2010/main" val="24098602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0610019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5507869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74342534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044880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842309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314924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7276548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5764914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54569221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73754267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7189906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02374880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543943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8198180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12423332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3242658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7916754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31641" t="12238" r="10926" b="11122"/>
          <a:stretch/>
        </p:blipFill>
        <p:spPr>
          <a:xfrm>
            <a:off x="135003" y="1115208"/>
            <a:ext cx="6384157" cy="4791981"/>
          </a:xfrm>
          <a:prstGeom prst="rect">
            <a:avLst/>
          </a:prstGeom>
        </p:spPr>
      </p:pic>
      <p:pic>
        <p:nvPicPr>
          <p:cNvPr id="5" name="Picture 4"/>
          <p:cNvPicPr>
            <a:picLocks noChangeAspect="1"/>
          </p:cNvPicPr>
          <p:nvPr/>
        </p:nvPicPr>
        <p:blipFill rotWithShape="1">
          <a:blip r:embed="rId3"/>
          <a:srcRect l="31250" t="14976" r="12831" b="12083"/>
          <a:stretch/>
        </p:blipFill>
        <p:spPr>
          <a:xfrm>
            <a:off x="6792583" y="365125"/>
            <a:ext cx="4287794" cy="3146074"/>
          </a:xfrm>
          <a:prstGeom prst="rect">
            <a:avLst/>
          </a:prstGeom>
        </p:spPr>
      </p:pic>
      <p:pic>
        <p:nvPicPr>
          <p:cNvPr id="6" name="Picture 5"/>
          <p:cNvPicPr>
            <a:picLocks noChangeAspect="1"/>
          </p:cNvPicPr>
          <p:nvPr/>
        </p:nvPicPr>
        <p:blipFill rotWithShape="1">
          <a:blip r:embed="rId4"/>
          <a:srcRect l="33998" t="14318" r="15731" b="12204"/>
          <a:stretch/>
        </p:blipFill>
        <p:spPr>
          <a:xfrm>
            <a:off x="7048513" y="3753537"/>
            <a:ext cx="3775934" cy="3104463"/>
          </a:xfrm>
          <a:prstGeom prst="rect">
            <a:avLst/>
          </a:prstGeom>
        </p:spPr>
      </p:pic>
    </p:spTree>
    <p:extLst>
      <p:ext uri="{BB962C8B-B14F-4D97-AF65-F5344CB8AC3E}">
        <p14:creationId xmlns:p14="http://schemas.microsoft.com/office/powerpoint/2010/main" val="20250056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31968" t="12569" r="11433" b="10544"/>
          <a:stretch/>
        </p:blipFill>
        <p:spPr>
          <a:xfrm>
            <a:off x="677730" y="365125"/>
            <a:ext cx="4378363" cy="3345628"/>
          </a:xfrm>
          <a:prstGeom prst="rect">
            <a:avLst/>
          </a:prstGeom>
        </p:spPr>
      </p:pic>
      <p:pic>
        <p:nvPicPr>
          <p:cNvPr id="5" name="Picture 4"/>
          <p:cNvPicPr>
            <a:picLocks noChangeAspect="1"/>
          </p:cNvPicPr>
          <p:nvPr/>
        </p:nvPicPr>
        <p:blipFill rotWithShape="1">
          <a:blip r:embed="rId3"/>
          <a:srcRect l="33014" t="12931" r="11129" b="14286"/>
          <a:stretch/>
        </p:blipFill>
        <p:spPr>
          <a:xfrm>
            <a:off x="6275087" y="645460"/>
            <a:ext cx="5357308" cy="3926541"/>
          </a:xfrm>
          <a:prstGeom prst="rect">
            <a:avLst/>
          </a:prstGeom>
        </p:spPr>
      </p:pic>
      <p:pic>
        <p:nvPicPr>
          <p:cNvPr id="6" name="Picture 5"/>
          <p:cNvPicPr>
            <a:picLocks noChangeAspect="1"/>
          </p:cNvPicPr>
          <p:nvPr/>
        </p:nvPicPr>
        <p:blipFill rotWithShape="1">
          <a:blip r:embed="rId4"/>
          <a:srcRect l="33722" t="10294" r="14335" b="11570"/>
          <a:stretch/>
        </p:blipFill>
        <p:spPr>
          <a:xfrm>
            <a:off x="1010323" y="3788416"/>
            <a:ext cx="3303494" cy="2795264"/>
          </a:xfrm>
          <a:prstGeom prst="rect">
            <a:avLst/>
          </a:prstGeom>
        </p:spPr>
      </p:pic>
      <p:pic>
        <p:nvPicPr>
          <p:cNvPr id="7" name="Picture 6"/>
          <p:cNvPicPr>
            <a:picLocks noChangeAspect="1"/>
          </p:cNvPicPr>
          <p:nvPr/>
        </p:nvPicPr>
        <p:blipFill rotWithShape="1">
          <a:blip r:embed="rId5"/>
          <a:srcRect l="32848" t="12883" r="14354" b="12692"/>
          <a:stretch/>
        </p:blipFill>
        <p:spPr>
          <a:xfrm>
            <a:off x="5292763" y="4572001"/>
            <a:ext cx="2775473" cy="2200716"/>
          </a:xfrm>
          <a:prstGeom prst="rect">
            <a:avLst/>
          </a:prstGeom>
        </p:spPr>
      </p:pic>
    </p:spTree>
    <p:extLst>
      <p:ext uri="{BB962C8B-B14F-4D97-AF65-F5344CB8AC3E}">
        <p14:creationId xmlns:p14="http://schemas.microsoft.com/office/powerpoint/2010/main" val="1582419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7143680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30848" t="12009" r="11942" b="12009"/>
          <a:stretch/>
        </p:blipFill>
        <p:spPr>
          <a:xfrm>
            <a:off x="6594437" y="2398954"/>
            <a:ext cx="4982402" cy="3722147"/>
          </a:xfrm>
          <a:prstGeom prst="rect">
            <a:avLst/>
          </a:prstGeom>
        </p:spPr>
      </p:pic>
      <p:pic>
        <p:nvPicPr>
          <p:cNvPr id="5" name="Picture 4"/>
          <p:cNvPicPr>
            <a:picLocks noChangeAspect="1"/>
          </p:cNvPicPr>
          <p:nvPr/>
        </p:nvPicPr>
        <p:blipFill rotWithShape="1">
          <a:blip r:embed="rId3"/>
          <a:srcRect l="32193" t="15171" r="11778" b="13456"/>
          <a:stretch/>
        </p:blipFill>
        <p:spPr>
          <a:xfrm>
            <a:off x="162677" y="2280621"/>
            <a:ext cx="5464885" cy="3915784"/>
          </a:xfrm>
          <a:prstGeom prst="rect">
            <a:avLst/>
          </a:prstGeom>
        </p:spPr>
      </p:pic>
    </p:spTree>
    <p:extLst>
      <p:ext uri="{BB962C8B-B14F-4D97-AF65-F5344CB8AC3E}">
        <p14:creationId xmlns:p14="http://schemas.microsoft.com/office/powerpoint/2010/main" val="11964467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065005" y="1027906"/>
            <a:ext cx="9907793" cy="5573134"/>
          </a:xfrm>
          <a:prstGeom prst="rect">
            <a:avLst/>
          </a:prstGeom>
        </p:spPr>
      </p:pic>
    </p:spTree>
    <p:extLst>
      <p:ext uri="{BB962C8B-B14F-4D97-AF65-F5344CB8AC3E}">
        <p14:creationId xmlns:p14="http://schemas.microsoft.com/office/powerpoint/2010/main" val="374670951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5378299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1754771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20695" t="9954" r="2542" b="13159"/>
          <a:stretch/>
        </p:blipFill>
        <p:spPr>
          <a:xfrm>
            <a:off x="157779" y="2441986"/>
            <a:ext cx="5078993" cy="2861534"/>
          </a:xfrm>
          <a:prstGeom prst="rect">
            <a:avLst/>
          </a:prstGeom>
        </p:spPr>
      </p:pic>
      <p:pic>
        <p:nvPicPr>
          <p:cNvPr id="6" name="Picture 5"/>
          <p:cNvPicPr>
            <a:picLocks noChangeAspect="1"/>
          </p:cNvPicPr>
          <p:nvPr/>
        </p:nvPicPr>
        <p:blipFill rotWithShape="1">
          <a:blip r:embed="rId3"/>
          <a:srcRect l="19004" t="11233" r="1357" b="13919"/>
          <a:stretch/>
        </p:blipFill>
        <p:spPr>
          <a:xfrm>
            <a:off x="5948979" y="2130014"/>
            <a:ext cx="6078069" cy="3213192"/>
          </a:xfrm>
          <a:prstGeom prst="rect">
            <a:avLst/>
          </a:prstGeom>
        </p:spPr>
      </p:pic>
    </p:spTree>
    <p:extLst>
      <p:ext uri="{BB962C8B-B14F-4D97-AF65-F5344CB8AC3E}">
        <p14:creationId xmlns:p14="http://schemas.microsoft.com/office/powerpoint/2010/main" val="371187519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8886" t="9714" r="1677" b="12645"/>
          <a:stretch/>
        </p:blipFill>
        <p:spPr>
          <a:xfrm>
            <a:off x="0" y="0"/>
            <a:ext cx="6336254" cy="3483527"/>
          </a:xfrm>
          <a:prstGeom prst="rect">
            <a:avLst/>
          </a:prstGeom>
        </p:spPr>
      </p:pic>
      <p:pic>
        <p:nvPicPr>
          <p:cNvPr id="5" name="Picture 4"/>
          <p:cNvPicPr>
            <a:picLocks noChangeAspect="1"/>
          </p:cNvPicPr>
          <p:nvPr/>
        </p:nvPicPr>
        <p:blipFill rotWithShape="1">
          <a:blip r:embed="rId3"/>
          <a:srcRect l="19753" t="12745" r="2380" b="12941"/>
          <a:stretch/>
        </p:blipFill>
        <p:spPr>
          <a:xfrm>
            <a:off x="5869931" y="3324112"/>
            <a:ext cx="5791360" cy="3108959"/>
          </a:xfrm>
          <a:prstGeom prst="rect">
            <a:avLst/>
          </a:prstGeom>
        </p:spPr>
      </p:pic>
    </p:spTree>
    <p:extLst>
      <p:ext uri="{BB962C8B-B14F-4D97-AF65-F5344CB8AC3E}">
        <p14:creationId xmlns:p14="http://schemas.microsoft.com/office/powerpoint/2010/main" val="311575660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19035" t="10209" r="1698" b="10926"/>
          <a:stretch/>
        </p:blipFill>
        <p:spPr>
          <a:xfrm>
            <a:off x="645459" y="1936377"/>
            <a:ext cx="7285185" cy="4077148"/>
          </a:xfrm>
          <a:prstGeom prst="rect">
            <a:avLst/>
          </a:prstGeom>
        </p:spPr>
      </p:pic>
    </p:spTree>
    <p:extLst>
      <p:ext uri="{BB962C8B-B14F-4D97-AF65-F5344CB8AC3E}">
        <p14:creationId xmlns:p14="http://schemas.microsoft.com/office/powerpoint/2010/main" val="30109079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7237893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20896" t="9147" r="1797" b="14198"/>
          <a:stretch/>
        </p:blipFill>
        <p:spPr>
          <a:xfrm>
            <a:off x="167410" y="1828802"/>
            <a:ext cx="5179141" cy="2888671"/>
          </a:xfrm>
          <a:prstGeom prst="rect">
            <a:avLst/>
          </a:prstGeom>
        </p:spPr>
      </p:pic>
      <p:pic>
        <p:nvPicPr>
          <p:cNvPr id="5" name="Picture 4"/>
          <p:cNvPicPr>
            <a:picLocks noChangeAspect="1"/>
          </p:cNvPicPr>
          <p:nvPr/>
        </p:nvPicPr>
        <p:blipFill rotWithShape="1">
          <a:blip r:embed="rId3"/>
          <a:srcRect l="21768" t="10446" r="2442" b="16870"/>
          <a:stretch/>
        </p:blipFill>
        <p:spPr>
          <a:xfrm>
            <a:off x="6325496" y="1828802"/>
            <a:ext cx="5466920" cy="2949082"/>
          </a:xfrm>
          <a:prstGeom prst="rect">
            <a:avLst/>
          </a:prstGeom>
        </p:spPr>
      </p:pic>
    </p:spTree>
    <p:extLst>
      <p:ext uri="{BB962C8B-B14F-4D97-AF65-F5344CB8AC3E}">
        <p14:creationId xmlns:p14="http://schemas.microsoft.com/office/powerpoint/2010/main" val="10530323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srcRect l="21677" t="10951" r="1281" b="12656"/>
          <a:stretch/>
        </p:blipFill>
        <p:spPr>
          <a:xfrm>
            <a:off x="1613648" y="1861071"/>
            <a:ext cx="7971416" cy="4446153"/>
          </a:xfrm>
          <a:prstGeom prst="rect">
            <a:avLst/>
          </a:prstGeom>
        </p:spPr>
      </p:pic>
    </p:spTree>
    <p:extLst>
      <p:ext uri="{BB962C8B-B14F-4D97-AF65-F5344CB8AC3E}">
        <p14:creationId xmlns:p14="http://schemas.microsoft.com/office/powerpoint/2010/main" val="12459005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783519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77473207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6302313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20611036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121261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70151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879572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28746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31163109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28144" y="1825625"/>
            <a:ext cx="7735712" cy="4351338"/>
          </a:xfrm>
          <a:prstGeom prst="rect">
            <a:avLst/>
          </a:prstGeom>
        </p:spPr>
      </p:pic>
    </p:spTree>
    <p:extLst>
      <p:ext uri="{BB962C8B-B14F-4D97-AF65-F5344CB8AC3E}">
        <p14:creationId xmlns:p14="http://schemas.microsoft.com/office/powerpoint/2010/main" val="4856010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4688</TotalTime>
  <Words>228</Words>
  <Application>Microsoft Office PowerPoint</Application>
  <PresentationFormat>Widescreen</PresentationFormat>
  <Paragraphs>18</Paragraphs>
  <Slides>76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Times New Roman</vt:lpstr>
      <vt:lpstr>Office Theme</vt:lpstr>
      <vt:lpstr>PowerPoint Presentation</vt:lpstr>
      <vt:lpstr>Some Terminology</vt:lpstr>
      <vt:lpstr>PowerPoint Presentation</vt:lpstr>
      <vt:lpstr>The need for Edge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SASE </vt:lpstr>
      <vt:lpstr>PowerPoint Presentation</vt:lpstr>
      <vt:lpstr>PowerPoint Presentation</vt:lpstr>
      <vt:lpstr>PowerPoint Presentation</vt:lpstr>
      <vt:lpstr>برای برج میلاد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Kazemifard, Nasim</dc:creator>
  <cp:lastModifiedBy>Kazemifard, Nasim</cp:lastModifiedBy>
  <cp:revision>28</cp:revision>
  <dcterms:created xsi:type="dcterms:W3CDTF">2020-11-25T10:39:55Z</dcterms:created>
  <dcterms:modified xsi:type="dcterms:W3CDTF">2020-12-01T12:14:15Z</dcterms:modified>
</cp:coreProperties>
</file>